
<file path=[Content_Types].xml><?xml version="1.0" encoding="utf-8"?>
<Types xmlns="http://schemas.openxmlformats.org/package/2006/content-types">
  <Default Extension="png" ContentType="image/png"/>
  <Default Extension="jpeg" ContentType="image/jpeg"/>
  <Default Extension="com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0" r:id="rId1"/>
  </p:sldMasterIdLst>
  <p:notesMasterIdLst>
    <p:notesMasterId r:id="rId14"/>
  </p:notesMasterIdLst>
  <p:sldIdLst>
    <p:sldId id="256" r:id="rId2"/>
    <p:sldId id="257" r:id="rId3"/>
    <p:sldId id="258" r:id="rId4"/>
    <p:sldId id="278" r:id="rId5"/>
    <p:sldId id="264" r:id="rId6"/>
    <p:sldId id="263" r:id="rId7"/>
    <p:sldId id="269" r:id="rId8"/>
    <p:sldId id="276" r:id="rId9"/>
    <p:sldId id="277" r:id="rId10"/>
    <p:sldId id="270" r:id="rId11"/>
    <p:sldId id="275" r:id="rId12"/>
    <p:sldId id="27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e, Jung Jae" initials="LJJ" lastIdx="4" clrIdx="0">
    <p:extLst>
      <p:ext uri="{19B8F6BF-5375-455C-9EA6-DF929625EA0E}">
        <p15:presenceInfo xmlns:p15="http://schemas.microsoft.com/office/powerpoint/2012/main" userId="S-1-5-21-3727875255-714982161-3205299925-10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018C7C-0875-4136-9E96-9E612D171784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E4D2C3-0DFB-4424-B872-5E51CAAE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070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0696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397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8365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678965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8968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4470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057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0024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1610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378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99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583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385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65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810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720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98685-EB64-4C73-AE0A-180550CA77D1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659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98685-EB64-4C73-AE0A-180550CA77D1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0A6C4-71B5-4A82-AB89-28C7365DB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6796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01" r:id="rId1"/>
    <p:sldLayoutId id="2147484002" r:id="rId2"/>
    <p:sldLayoutId id="2147484003" r:id="rId3"/>
    <p:sldLayoutId id="2147484004" r:id="rId4"/>
    <p:sldLayoutId id="2147484005" r:id="rId5"/>
    <p:sldLayoutId id="2147484006" r:id="rId6"/>
    <p:sldLayoutId id="2147484007" r:id="rId7"/>
    <p:sldLayoutId id="2147484008" r:id="rId8"/>
    <p:sldLayoutId id="2147484009" r:id="rId9"/>
    <p:sldLayoutId id="2147484010" r:id="rId10"/>
    <p:sldLayoutId id="2147484011" r:id="rId11"/>
    <p:sldLayoutId id="2147484012" r:id="rId12"/>
    <p:sldLayoutId id="2147484013" r:id="rId13"/>
    <p:sldLayoutId id="2147484014" r:id="rId14"/>
    <p:sldLayoutId id="2147484015" r:id="rId15"/>
    <p:sldLayoutId id="2147484016" r:id="rId16"/>
    <p:sldLayoutId id="214748401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Rth8oOsQ_-k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com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://happycookie.tistory.com/93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6FC58-668C-4E12-867B-06BA0C1B03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0789" y="2336470"/>
            <a:ext cx="6970422" cy="1447800"/>
          </a:xfrm>
        </p:spPr>
        <p:txBody>
          <a:bodyPr>
            <a:normAutofit/>
          </a:bodyPr>
          <a:lstStyle/>
          <a:p>
            <a:r>
              <a:rPr lang="ko-KR" altLang="en-US" sz="8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정 조</a:t>
            </a:r>
            <a:endParaRPr lang="en-US" sz="8000" dirty="0"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425108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03230-4B6D-4E60-B751-567E07A92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228" y="0"/>
            <a:ext cx="9653790" cy="1066801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effectLst/>
              </a:rPr>
              <a:t>   </a:t>
            </a:r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수원화성 </a:t>
            </a:r>
            <a: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(</a:t>
            </a:r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동영상</a:t>
            </a:r>
            <a: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)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5" name="Online Media 4">
            <a:hlinkClick r:id="" action="ppaction://media"/>
            <a:extLst>
              <a:ext uri="{FF2B5EF4-FFF2-40B4-BE49-F238E27FC236}">
                <a16:creationId xmlns:a16="http://schemas.microsoft.com/office/drawing/2014/main" id="{00AFCDE6-1C3C-4C70-9D0A-B9CD64B1CCCB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49929" y="1066801"/>
            <a:ext cx="10295465" cy="579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859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5CB4B-8D33-435A-9007-98B381F17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-1"/>
            <a:ext cx="10353761" cy="997527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배다리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289FAD5-B017-4240-896E-A4F332A294F2}"/>
              </a:ext>
            </a:extLst>
          </p:cNvPr>
          <p:cNvPicPr>
            <a:picLocks noGrp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4" t="24473" r="9648" b="4357"/>
          <a:stretch/>
        </p:blipFill>
        <p:spPr bwMode="auto">
          <a:xfrm>
            <a:off x="152400" y="1568207"/>
            <a:ext cx="5805055" cy="3830601"/>
          </a:xfrm>
          <a:prstGeom prst="rect">
            <a:avLst/>
          </a:prstGeom>
          <a:noFill/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620BBC-CEDC-41E3-B64E-8FF73FEEA1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EB3EE5C-4379-4F49-BA2D-789C361D7E41}"/>
              </a:ext>
            </a:extLst>
          </p:cNvPr>
          <p:cNvPicPr>
            <a:picLocks noGrp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14" b="1660"/>
          <a:stretch/>
        </p:blipFill>
        <p:spPr bwMode="auto">
          <a:xfrm>
            <a:off x="6090675" y="1531305"/>
            <a:ext cx="5948925" cy="4814077"/>
          </a:xfrm>
          <a:prstGeom prst="rect">
            <a:avLst/>
          </a:pr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B3B2337-88B7-4DFE-BABC-47607B9FFC56}"/>
              </a:ext>
            </a:extLst>
          </p:cNvPr>
          <p:cNvSpPr txBox="1"/>
          <p:nvPr/>
        </p:nvSpPr>
        <p:spPr>
          <a:xfrm>
            <a:off x="1783653" y="5398808"/>
            <a:ext cx="21852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다리 만들기 전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9C12CD-7431-41B2-AD1B-CCD72FE90F5C}"/>
              </a:ext>
            </a:extLst>
          </p:cNvPr>
          <p:cNvSpPr txBox="1"/>
          <p:nvPr/>
        </p:nvSpPr>
        <p:spPr>
          <a:xfrm>
            <a:off x="8101326" y="6354772"/>
            <a:ext cx="21852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다리 만들기 후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891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F6D9A-912B-48CC-A83E-3E2F96900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25237" y="0"/>
            <a:ext cx="14408728" cy="1052945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화성행궁</a:t>
            </a:r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ko-KR" altLang="en-US" sz="5400" dirty="0">
                <a:solidFill>
                  <a:srgbClr val="00FF00"/>
                </a:solidFill>
              </a:rPr>
              <a:t>원행을묘정리의궤</a:t>
            </a:r>
            <a:r>
              <a:rPr lang="en-US" altLang="ko-KR" sz="5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(</a:t>
            </a:r>
            <a:r>
              <a:rPr lang="ko-KR" altLang="en-US" sz="5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동영상</a:t>
            </a:r>
            <a:r>
              <a:rPr lang="en-US" altLang="ko-KR" sz="5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)</a:t>
            </a:r>
            <a:endParaRPr lang="en-US" sz="5400" dirty="0"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20" name="jeongjo-1">
            <a:hlinkClick r:id="" action="ppaction://media"/>
            <a:extLst>
              <a:ext uri="{FF2B5EF4-FFF2-40B4-BE49-F238E27FC236}">
                <a16:creationId xmlns:a16="http://schemas.microsoft.com/office/drawing/2014/main" id="{3D477D2B-8326-4545-91B0-4E4566F6BAB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19078" y="1052945"/>
            <a:ext cx="10320097" cy="580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63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67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3B6BD-6134-4882-AD32-189CC364F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92726" y="0"/>
            <a:ext cx="5860472" cy="1260764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한국사 연표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04EF4559-8872-4576-92E9-0A60B1CC188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0" y="-1"/>
            <a:ext cx="5250874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24090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AB50D-BF83-4C7D-BAFD-C8618328E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58404" y="0"/>
            <a:ext cx="9462654" cy="976312"/>
          </a:xfrm>
        </p:spPr>
        <p:txBody>
          <a:bodyPr>
            <a:no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고조선과 삼국시대 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F72F4F-71CE-42A0-9870-02B0711073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1051211"/>
            <a:ext cx="9324108" cy="4511672"/>
          </a:xfrm>
        </p:spPr>
        <p:txBody>
          <a:bodyPr>
            <a:normAutofit/>
          </a:bodyPr>
          <a:lstStyle/>
          <a:p>
            <a:pPr lvl="0" algn="l"/>
            <a:r>
              <a:rPr lang="ko-KR" altLang="en-US" sz="3600" b="1" dirty="0"/>
              <a:t>고대국가</a:t>
            </a:r>
            <a:endParaRPr lang="en-US" altLang="ko-KR" sz="3600" b="1" dirty="0"/>
          </a:p>
          <a:p>
            <a:pPr marL="457200" lvl="0" indent="-457200" algn="l">
              <a:buFont typeface="Wingdings" panose="05000000000000000000" pitchFamily="2" charset="2"/>
              <a:buChar char="Ø"/>
            </a:pPr>
            <a:r>
              <a:rPr lang="ko-KR" altLang="en-US" sz="2600" dirty="0"/>
              <a:t>고조선 </a:t>
            </a:r>
            <a:r>
              <a:rPr lang="en-US" sz="2600" dirty="0">
                <a:latin typeface="+mn-ea"/>
              </a:rPr>
              <a:t>BC 2333 </a:t>
            </a:r>
            <a:r>
              <a:rPr lang="ko-KR" altLang="en-US" sz="2600" dirty="0">
                <a:latin typeface="+mn-ea"/>
              </a:rPr>
              <a:t>한반도 </a:t>
            </a:r>
            <a:r>
              <a:rPr lang="ko-KR" altLang="en-US" sz="2600" dirty="0"/>
              <a:t>최초의 국가</a:t>
            </a:r>
            <a:r>
              <a:rPr lang="en-US" sz="2600" dirty="0"/>
              <a:t>, </a:t>
            </a:r>
            <a:r>
              <a:rPr lang="ko-KR" altLang="en-US" sz="2600" dirty="0"/>
              <a:t>단국 건국</a:t>
            </a:r>
            <a:endParaRPr lang="en-US" sz="2600" dirty="0"/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2600" dirty="0">
                <a:effectLst/>
              </a:rPr>
              <a:t>고대국가 성립과 발전</a:t>
            </a:r>
            <a:r>
              <a:rPr lang="en-US" altLang="ko-KR" sz="2600" dirty="0">
                <a:effectLst/>
              </a:rPr>
              <a:t>: </a:t>
            </a:r>
            <a:r>
              <a:rPr lang="ko-KR" altLang="en-US" sz="2600" dirty="0">
                <a:effectLst/>
              </a:rPr>
              <a:t>부여</a:t>
            </a:r>
            <a:r>
              <a:rPr lang="en-US" altLang="ko-KR" sz="2600" dirty="0">
                <a:effectLst/>
              </a:rPr>
              <a:t>, </a:t>
            </a:r>
            <a:r>
              <a:rPr lang="ko-KR" altLang="en-US" sz="2600" dirty="0">
                <a:effectLst/>
              </a:rPr>
              <a:t>백제</a:t>
            </a:r>
            <a:r>
              <a:rPr lang="en-US" altLang="ko-KR" sz="2600" dirty="0">
                <a:effectLst/>
              </a:rPr>
              <a:t>, </a:t>
            </a:r>
            <a:r>
              <a:rPr lang="ko-KR" altLang="en-US" sz="2600" dirty="0">
                <a:effectLst/>
              </a:rPr>
              <a:t>고구려</a:t>
            </a:r>
            <a:r>
              <a:rPr lang="en-US" altLang="ko-KR" sz="2600" dirty="0">
                <a:effectLst/>
              </a:rPr>
              <a:t>, </a:t>
            </a:r>
            <a:r>
              <a:rPr lang="ko-KR" altLang="en-US" sz="2600" dirty="0">
                <a:effectLst/>
              </a:rPr>
              <a:t>신라</a:t>
            </a:r>
            <a:r>
              <a:rPr lang="en-US" altLang="ko-KR" sz="2600" dirty="0">
                <a:effectLst/>
              </a:rPr>
              <a:t>, </a:t>
            </a:r>
            <a:r>
              <a:rPr lang="ko-KR" altLang="en-US" sz="2600" dirty="0">
                <a:effectLst/>
              </a:rPr>
              <a:t>가야</a:t>
            </a:r>
          </a:p>
          <a:p>
            <a:pPr algn="l"/>
            <a:r>
              <a:rPr lang="en-US" sz="2000" dirty="0"/>
              <a:t> </a:t>
            </a:r>
            <a:r>
              <a:rPr lang="ko-KR" altLang="en-US" sz="3600" b="1" dirty="0">
                <a:effectLst/>
              </a:rPr>
              <a:t>삼국의</a:t>
            </a:r>
            <a:r>
              <a:rPr lang="ko-KR" altLang="en-US" sz="3600" b="1" dirty="0"/>
              <a:t> 성립과 발전</a:t>
            </a:r>
            <a:endParaRPr lang="en-US" sz="3600" b="1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E4B8AA-61FC-4309-B2BB-4FC1B024BBB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94" y="3832224"/>
            <a:ext cx="7896256" cy="3025776"/>
          </a:xfrm>
          <a:prstGeom prst="rect">
            <a:avLst/>
          </a:prstGeom>
          <a:noFill/>
        </p:spPr>
      </p:pic>
      <p:pic>
        <p:nvPicPr>
          <p:cNvPr id="6" name="Content Placeholder 16">
            <a:extLst>
              <a:ext uri="{FF2B5EF4-FFF2-40B4-BE49-F238E27FC236}">
                <a16:creationId xmlns:a16="http://schemas.microsoft.com/office/drawing/2014/main" id="{F40F828C-164A-4D48-B2F9-7FC338A7A4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686800" y="1295117"/>
            <a:ext cx="3081130" cy="3962683"/>
          </a:xfrm>
          <a:ln w="38100">
            <a:gradFill>
              <a:gsLst>
                <a:gs pos="51356">
                  <a:schemeClr val="accent1">
                    <a:lumMod val="60000"/>
                    <a:lumOff val="40000"/>
                  </a:schemeClr>
                </a:gs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7A7CC56-B2DB-4BAE-BA52-300A6E269F13}"/>
              </a:ext>
            </a:extLst>
          </p:cNvPr>
          <p:cNvSpPr txBox="1"/>
          <p:nvPr/>
        </p:nvSpPr>
        <p:spPr>
          <a:xfrm>
            <a:off x="9589830" y="5826296"/>
            <a:ext cx="1275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>
                <a:solidFill>
                  <a:srgbClr val="FF0000"/>
                </a:solidFill>
              </a:rPr>
              <a:t>단군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434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63354A-22F4-4111-86B7-05AF3CCAA6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-1" y="3429000"/>
            <a:ext cx="6525491" cy="2951019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ko-KR" altLang="en-US" sz="6500" b="1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고려</a:t>
            </a:r>
            <a:endParaRPr lang="en-US" altLang="ko-KR" sz="6500" b="1" dirty="0"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pPr marL="347663" indent="-347663" algn="l">
              <a:buFont typeface="Wingdings" panose="05000000000000000000" pitchFamily="2" charset="2"/>
              <a:buChar char="Ø"/>
            </a:pPr>
            <a:r>
              <a:rPr lang="ko-KR" altLang="en-US" sz="2800" dirty="0">
                <a:effectLst/>
                <a:latin typeface="+mn-ea"/>
              </a:rPr>
              <a:t>건국 </a:t>
            </a:r>
            <a:r>
              <a:rPr lang="en-US" altLang="ko-KR" sz="2800" dirty="0">
                <a:effectLst/>
                <a:latin typeface="+mn-ea"/>
              </a:rPr>
              <a:t>: </a:t>
            </a:r>
            <a:r>
              <a:rPr lang="ko-KR" altLang="en-US" sz="2800" dirty="0">
                <a:solidFill>
                  <a:srgbClr val="00FF00"/>
                </a:solidFill>
                <a:effectLst/>
                <a:latin typeface="+mn-ea"/>
              </a:rPr>
              <a:t>왕건</a:t>
            </a:r>
            <a:r>
              <a:rPr lang="ko-KR" altLang="en-US" sz="2800" dirty="0">
                <a:effectLst/>
                <a:latin typeface="+mn-ea"/>
              </a:rPr>
              <a:t> </a:t>
            </a:r>
            <a:r>
              <a:rPr lang="en-US" altLang="ko-KR" sz="2800" dirty="0">
                <a:effectLst/>
                <a:latin typeface="+mn-ea"/>
              </a:rPr>
              <a:t>( </a:t>
            </a:r>
            <a:r>
              <a:rPr lang="ko-KR" altLang="en-US" sz="2800" dirty="0">
                <a:effectLst/>
                <a:latin typeface="+mn-ea"/>
              </a:rPr>
              <a:t>재위 </a:t>
            </a:r>
            <a:r>
              <a:rPr lang="en-US" altLang="ko-KR" sz="2800" dirty="0">
                <a:effectLst/>
                <a:latin typeface="+mn-ea"/>
              </a:rPr>
              <a:t>918</a:t>
            </a:r>
            <a:r>
              <a:rPr lang="ko-KR" altLang="en-US" sz="2800" dirty="0">
                <a:effectLst/>
                <a:latin typeface="+mn-ea"/>
              </a:rPr>
              <a:t>년</a:t>
            </a:r>
            <a:r>
              <a:rPr lang="en-US" altLang="ko-KR" sz="2800" dirty="0">
                <a:effectLst/>
                <a:latin typeface="+mn-ea"/>
              </a:rPr>
              <a:t>-943</a:t>
            </a:r>
            <a:r>
              <a:rPr lang="ko-KR" altLang="en-US" sz="2800" dirty="0">
                <a:effectLst/>
                <a:latin typeface="+mn-ea"/>
              </a:rPr>
              <a:t>년</a:t>
            </a:r>
            <a:r>
              <a:rPr lang="en-US" altLang="ko-KR" sz="2800" dirty="0">
                <a:effectLst/>
                <a:latin typeface="+mn-ea"/>
              </a:rPr>
              <a:t> ) </a:t>
            </a:r>
          </a:p>
          <a:p>
            <a:pPr algn="l"/>
            <a:r>
              <a:rPr lang="ko-KR" altLang="en-US" sz="2800" dirty="0">
                <a:effectLst/>
                <a:latin typeface="+mn-ea"/>
              </a:rPr>
              <a:t>   고려의 </a:t>
            </a:r>
            <a:r>
              <a:rPr lang="en-US" altLang="ko-KR" sz="2800" dirty="0">
                <a:effectLst/>
                <a:latin typeface="+mn-ea"/>
              </a:rPr>
              <a:t>1</a:t>
            </a:r>
            <a:r>
              <a:rPr lang="ko-KR" altLang="en-US" sz="2800" dirty="0">
                <a:effectLst/>
                <a:latin typeface="+mn-ea"/>
              </a:rPr>
              <a:t>대왕</a:t>
            </a:r>
            <a:r>
              <a:rPr lang="en-US" altLang="ko-KR" sz="2800" dirty="0">
                <a:effectLst/>
                <a:latin typeface="+mn-ea"/>
              </a:rPr>
              <a:t>,</a:t>
            </a:r>
            <a:r>
              <a:rPr lang="ko-KR" altLang="en-US" sz="2800" dirty="0">
                <a:effectLst/>
                <a:latin typeface="+mn-ea"/>
              </a:rPr>
              <a:t> 왕권 강화</a:t>
            </a:r>
            <a:r>
              <a:rPr lang="en-US" altLang="ko-KR" sz="2800" dirty="0">
                <a:effectLst/>
                <a:latin typeface="+mn-ea"/>
              </a:rPr>
              <a:t>, </a:t>
            </a:r>
            <a:r>
              <a:rPr lang="ko-KR" altLang="en-US" sz="2800" dirty="0">
                <a:effectLst/>
                <a:latin typeface="+mn-ea"/>
              </a:rPr>
              <a:t>민생 안정</a:t>
            </a:r>
            <a:endParaRPr lang="en-US" altLang="ko-KR" sz="2800" dirty="0">
              <a:effectLst/>
              <a:latin typeface="+mn-ea"/>
            </a:endParaRPr>
          </a:p>
          <a:p>
            <a:pPr marL="347663" indent="-347663" algn="l">
              <a:buFont typeface="Wingdings" panose="05000000000000000000" pitchFamily="2" charset="2"/>
              <a:buChar char="Ø"/>
            </a:pPr>
            <a:r>
              <a:rPr lang="ko-KR" altLang="en-US" sz="2800" dirty="0">
                <a:effectLst/>
                <a:latin typeface="+mn-ea"/>
              </a:rPr>
              <a:t>문화재</a:t>
            </a:r>
            <a:r>
              <a:rPr lang="en-US" altLang="ko-KR" sz="2800" dirty="0">
                <a:effectLst/>
                <a:latin typeface="+mn-ea"/>
              </a:rPr>
              <a:t>(</a:t>
            </a:r>
            <a:r>
              <a:rPr lang="ko-KR" altLang="en-US" sz="2800" dirty="0">
                <a:solidFill>
                  <a:srgbClr val="00FF00"/>
                </a:solidFill>
                <a:effectLst/>
                <a:latin typeface="+mn-ea"/>
              </a:rPr>
              <a:t>불교</a:t>
            </a:r>
            <a:r>
              <a:rPr lang="ko-KR" altLang="en-US" sz="2800" dirty="0">
                <a:effectLst/>
                <a:latin typeface="+mn-ea"/>
              </a:rPr>
              <a:t>의 영향</a:t>
            </a:r>
            <a:r>
              <a:rPr lang="en-US" altLang="ko-KR" sz="2800" dirty="0">
                <a:effectLst/>
                <a:latin typeface="+mn-ea"/>
              </a:rPr>
              <a:t>)</a:t>
            </a:r>
            <a:r>
              <a:rPr lang="ko-KR" altLang="en-US" sz="2800" dirty="0">
                <a:effectLst/>
                <a:latin typeface="+mn-ea"/>
              </a:rPr>
              <a:t> </a:t>
            </a:r>
            <a:r>
              <a:rPr lang="en-US" altLang="ko-KR" sz="2800" dirty="0">
                <a:effectLst/>
                <a:latin typeface="+mn-ea"/>
              </a:rPr>
              <a:t>: </a:t>
            </a:r>
            <a:r>
              <a:rPr lang="ko-KR" altLang="en-US" sz="2800" dirty="0">
                <a:effectLst/>
                <a:latin typeface="+mn-ea"/>
              </a:rPr>
              <a:t>팔만대장경</a:t>
            </a:r>
            <a:r>
              <a:rPr lang="en-US" altLang="ko-KR" sz="2800" dirty="0">
                <a:effectLst/>
                <a:latin typeface="+mn-ea"/>
              </a:rPr>
              <a:t>, </a:t>
            </a:r>
            <a:r>
              <a:rPr lang="ko-KR" altLang="en-US" sz="2800" dirty="0">
                <a:effectLst/>
                <a:latin typeface="+mn-ea"/>
              </a:rPr>
              <a:t>직지심체요절</a:t>
            </a:r>
            <a:r>
              <a:rPr lang="en-US" altLang="ko-KR" sz="2800" dirty="0">
                <a:effectLst/>
                <a:latin typeface="+mn-ea"/>
              </a:rPr>
              <a:t>(</a:t>
            </a:r>
            <a:r>
              <a:rPr lang="ko-KR" altLang="en-US" sz="2800" dirty="0">
                <a:effectLst/>
                <a:latin typeface="+mn-ea"/>
              </a:rPr>
              <a:t>금속활자</a:t>
            </a:r>
            <a:r>
              <a:rPr lang="en-US" altLang="ko-KR" sz="2800" dirty="0">
                <a:effectLst/>
                <a:latin typeface="+mn-ea"/>
              </a:rPr>
              <a:t>), </a:t>
            </a:r>
            <a:r>
              <a:rPr lang="ko-KR" altLang="en-US" sz="2800" dirty="0">
                <a:effectLst/>
                <a:latin typeface="+mn-ea"/>
              </a:rPr>
              <a:t>고려 청자 등 </a:t>
            </a:r>
            <a:endParaRPr lang="en-US" dirty="0">
              <a:latin typeface="+mn-ea"/>
            </a:endParaRPr>
          </a:p>
        </p:txBody>
      </p:sp>
      <p:pic>
        <p:nvPicPr>
          <p:cNvPr id="5" name="Picture 2" descr="Image result for ë¨ë¶êµ­ìë">
            <a:extLst>
              <a:ext uri="{FF2B5EF4-FFF2-40B4-BE49-F238E27FC236}">
                <a16:creationId xmlns:a16="http://schemas.microsoft.com/office/drawing/2014/main" id="{45E158AF-E030-4C47-9223-02A532BF442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9198" y="110794"/>
            <a:ext cx="3048649" cy="360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Related image">
            <a:extLst>
              <a:ext uri="{FF2B5EF4-FFF2-40B4-BE49-F238E27FC236}">
                <a16:creationId xmlns:a16="http://schemas.microsoft.com/office/drawing/2014/main" id="{F2F8D806-61C1-45AB-ACF0-CB579191D0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7287" y="3258943"/>
            <a:ext cx="3351911" cy="3599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3F73C8F-A7F2-4B92-AE07-C2D8F4DA89B3}"/>
              </a:ext>
            </a:extLst>
          </p:cNvPr>
          <p:cNvSpPr txBox="1"/>
          <p:nvPr/>
        </p:nvSpPr>
        <p:spPr>
          <a:xfrm>
            <a:off x="-1" y="55335"/>
            <a:ext cx="8886826" cy="3041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0"/>
              </a:spcBef>
            </a:pPr>
            <a:r>
              <a:rPr lang="ko-KR" altLang="en-US" sz="55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남북국 시대</a:t>
            </a:r>
            <a:endParaRPr lang="en-US" altLang="ko-KR" sz="55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342900" indent="-342900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ko-KR" altLang="en-US" sz="2400" b="1" dirty="0">
                <a:solidFill>
                  <a:srgbClr val="00FF00"/>
                </a:solidFill>
                <a:latin typeface="+mn-ea"/>
              </a:rPr>
              <a:t>통일 신라와 발해</a:t>
            </a:r>
            <a:r>
              <a:rPr lang="ko-KR" altLang="en-US" sz="2400" dirty="0">
                <a:latin typeface="+mn-ea"/>
              </a:rPr>
              <a:t>의 공존</a:t>
            </a:r>
            <a:endParaRPr lang="en-US" altLang="ko-KR" sz="2400" dirty="0">
              <a:latin typeface="+mn-ea"/>
            </a:endParaRPr>
          </a:p>
          <a:p>
            <a:pPr marL="342900" indent="-342900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ko-KR" altLang="en-US" sz="2400" dirty="0">
                <a:latin typeface="+mn-ea"/>
              </a:rPr>
              <a:t>신라와 당나라 연합</a:t>
            </a:r>
            <a:r>
              <a:rPr lang="en-US" altLang="ko-KR" sz="2400" dirty="0">
                <a:latin typeface="+mn-ea"/>
              </a:rPr>
              <a:t>(</a:t>
            </a:r>
            <a:r>
              <a:rPr lang="ko-KR" altLang="en-US" sz="2400" dirty="0">
                <a:latin typeface="+mn-ea"/>
              </a:rPr>
              <a:t>나당 연합</a:t>
            </a:r>
            <a:r>
              <a:rPr lang="en-US" altLang="ko-KR" sz="2400" dirty="0">
                <a:latin typeface="+mn-ea"/>
              </a:rPr>
              <a:t>)→</a:t>
            </a:r>
            <a:r>
              <a:rPr lang="ko-KR" altLang="en-US" sz="2400" dirty="0">
                <a:latin typeface="+mn-ea"/>
              </a:rPr>
              <a:t>백제멸망→고구려 멸망→당나라와 전쟁→</a:t>
            </a:r>
            <a:r>
              <a:rPr lang="ko-KR" altLang="en-US" sz="2400" b="1" dirty="0">
                <a:solidFill>
                  <a:srgbClr val="00FF00"/>
                </a:solidFill>
                <a:latin typeface="+mn-ea"/>
              </a:rPr>
              <a:t>통일 신라</a:t>
            </a:r>
            <a:r>
              <a:rPr lang="ko-KR" altLang="en-US" sz="2400" dirty="0">
                <a:latin typeface="+mn-ea"/>
              </a:rPr>
              <a:t>의 완성</a:t>
            </a:r>
            <a:r>
              <a:rPr lang="en-US" altLang="ko-KR" sz="2400" dirty="0">
                <a:latin typeface="+mn-ea"/>
              </a:rPr>
              <a:t>(AD 676</a:t>
            </a:r>
            <a:r>
              <a:rPr lang="ko-KR" altLang="en-US" sz="2400" dirty="0">
                <a:latin typeface="+mn-ea"/>
              </a:rPr>
              <a:t>년</a:t>
            </a:r>
            <a:r>
              <a:rPr lang="en-US" altLang="ko-KR" sz="2400" dirty="0">
                <a:latin typeface="+mn-ea"/>
              </a:rPr>
              <a:t>,</a:t>
            </a:r>
            <a:r>
              <a:rPr lang="ko-KR" altLang="en-US" sz="2400" dirty="0">
                <a:latin typeface="+mn-ea"/>
              </a:rPr>
              <a:t>문무왕</a:t>
            </a:r>
            <a:r>
              <a:rPr lang="en-US" altLang="ko-KR" sz="2400" dirty="0">
                <a:latin typeface="+mn-ea"/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ko-KR" altLang="en-US" sz="2400" b="1" dirty="0">
                <a:solidFill>
                  <a:srgbClr val="00FF00"/>
                </a:solidFill>
                <a:latin typeface="+mn-ea"/>
              </a:rPr>
              <a:t>발해</a:t>
            </a:r>
            <a:r>
              <a:rPr lang="en-US" altLang="ko-KR" sz="2400" dirty="0">
                <a:latin typeface="+mn-ea"/>
              </a:rPr>
              <a:t>(698-926) : </a:t>
            </a:r>
            <a:r>
              <a:rPr lang="ko-KR" altLang="en-US" sz="2400" dirty="0">
                <a:latin typeface="+mn-ea"/>
              </a:rPr>
              <a:t>고구려의 후예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대조영 건국</a:t>
            </a:r>
            <a:r>
              <a:rPr lang="en-US" altLang="ko-KR" sz="2400" dirty="0">
                <a:latin typeface="+mn-ea"/>
              </a:rPr>
              <a:t>, </a:t>
            </a:r>
          </a:p>
          <a:p>
            <a:r>
              <a:rPr lang="ko-KR" altLang="en-US" sz="2400" dirty="0">
                <a:latin typeface="+mn-ea"/>
              </a:rPr>
              <a:t>   한반도 북부와 만주 동부 및 연해주에 건국</a:t>
            </a:r>
            <a:endParaRPr lang="en-US" sz="2400" dirty="0">
              <a:latin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697907-C90F-4010-A68E-EE478E88C36B}"/>
              </a:ext>
            </a:extLst>
          </p:cNvPr>
          <p:cNvSpPr txBox="1"/>
          <p:nvPr/>
        </p:nvSpPr>
        <p:spPr>
          <a:xfrm>
            <a:off x="7093527" y="277091"/>
            <a:ext cx="17932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통일 신라와 발해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38FD15-6B21-463A-A729-4EA8A7E7607E}"/>
              </a:ext>
            </a:extLst>
          </p:cNvPr>
          <p:cNvSpPr txBox="1"/>
          <p:nvPr/>
        </p:nvSpPr>
        <p:spPr>
          <a:xfrm>
            <a:off x="9116291" y="6276109"/>
            <a:ext cx="15378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고려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039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AAE99-5132-4773-9CF2-BE8BE137B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27018" y="166257"/>
            <a:ext cx="4613564" cy="942108"/>
          </a:xfrm>
        </p:spPr>
        <p:txBody>
          <a:bodyPr>
            <a:no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조선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026" name="Picture 2" descr="Image result for íì¡° ì´ì±ê³">
            <a:extLst>
              <a:ext uri="{FF2B5EF4-FFF2-40B4-BE49-F238E27FC236}">
                <a16:creationId xmlns:a16="http://schemas.microsoft.com/office/drawing/2014/main" id="{A009384F-9B9D-464C-9F9B-1D729D74FAE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891" y="76200"/>
            <a:ext cx="2272878" cy="297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1FA21B-722A-4909-963E-18586814C4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1330037"/>
            <a:ext cx="6677891" cy="5361708"/>
          </a:xfrm>
        </p:spPr>
        <p:txBody>
          <a:bodyPr>
            <a:no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ko-KR" altLang="en-US" sz="2400" dirty="0">
                <a:effectLst/>
              </a:rPr>
              <a:t>조선 전기</a:t>
            </a:r>
            <a:r>
              <a:rPr lang="en-US" altLang="ko-KR" sz="2400" dirty="0">
                <a:effectLst/>
              </a:rPr>
              <a:t>(1392~1592)-</a:t>
            </a:r>
            <a:r>
              <a:rPr lang="ko-KR" altLang="en-US" sz="2400" b="1" dirty="0">
                <a:solidFill>
                  <a:srgbClr val="00FF00"/>
                </a:solidFill>
                <a:effectLst/>
              </a:rPr>
              <a:t>임진왜란</a:t>
            </a:r>
            <a:r>
              <a:rPr lang="ko-KR" altLang="en-US" sz="2400" dirty="0">
                <a:effectLst/>
              </a:rPr>
              <a:t>을 기준으로 전기와 후기로 나뉨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ko-KR" altLang="en-US" sz="2400" dirty="0">
                <a:effectLst/>
              </a:rPr>
              <a:t> </a:t>
            </a:r>
            <a:r>
              <a:rPr lang="ko-KR" altLang="en-US" sz="2400" b="1" dirty="0">
                <a:solidFill>
                  <a:srgbClr val="00FF00"/>
                </a:solidFill>
                <a:effectLst/>
              </a:rPr>
              <a:t>태조 이성계</a:t>
            </a:r>
            <a:r>
              <a:rPr lang="en-US" altLang="ko-KR" sz="2400" dirty="0">
                <a:effectLst/>
              </a:rPr>
              <a:t>: </a:t>
            </a:r>
            <a:r>
              <a:rPr lang="ko-KR" altLang="en-US" sz="2400" dirty="0">
                <a:effectLst/>
              </a:rPr>
              <a:t>조선을 건국한 조선의 첫번째 왕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ko-KR" altLang="en-US" sz="2400" dirty="0">
                <a:effectLst/>
              </a:rPr>
              <a:t> </a:t>
            </a:r>
            <a:r>
              <a:rPr lang="ko-KR" altLang="en-US" sz="2400" b="1" dirty="0">
                <a:solidFill>
                  <a:srgbClr val="00FF00"/>
                </a:solidFill>
                <a:effectLst/>
              </a:rPr>
              <a:t>세종대왕</a:t>
            </a:r>
            <a:r>
              <a:rPr lang="en-US" altLang="ko-KR" sz="2400" dirty="0">
                <a:effectLst/>
              </a:rPr>
              <a:t>: </a:t>
            </a:r>
            <a:r>
              <a:rPr lang="ko-KR" altLang="en-US" sz="2400" dirty="0">
                <a:effectLst/>
              </a:rPr>
              <a:t>조선의 </a:t>
            </a:r>
            <a:r>
              <a:rPr lang="en-US" altLang="ko-KR" sz="2400" dirty="0">
                <a:effectLst/>
              </a:rPr>
              <a:t>4</a:t>
            </a:r>
            <a:r>
              <a:rPr lang="ko-KR" altLang="en-US" sz="2400" dirty="0">
                <a:effectLst/>
              </a:rPr>
              <a:t>대 왕</a:t>
            </a:r>
            <a:r>
              <a:rPr lang="en-US" altLang="ko-KR" sz="2400" dirty="0">
                <a:effectLst/>
              </a:rPr>
              <a:t>, </a:t>
            </a:r>
            <a:r>
              <a:rPr lang="ko-KR" altLang="en-US" sz="2400" dirty="0">
                <a:effectLst/>
              </a:rPr>
              <a:t>한글</a:t>
            </a:r>
            <a:r>
              <a:rPr lang="en-US" altLang="ko-KR" sz="2400" dirty="0">
                <a:effectLst/>
              </a:rPr>
              <a:t>(</a:t>
            </a:r>
            <a:r>
              <a:rPr lang="ko-KR" altLang="en-US" sz="2400" dirty="0">
                <a:effectLst/>
              </a:rPr>
              <a:t>훈민정음</a:t>
            </a:r>
            <a:r>
              <a:rPr lang="en-US" altLang="ko-KR" sz="2400" dirty="0">
                <a:effectLst/>
              </a:rPr>
              <a:t>)</a:t>
            </a:r>
            <a:r>
              <a:rPr lang="ko-KR" altLang="en-US" sz="2400" dirty="0">
                <a:effectLst/>
              </a:rPr>
              <a:t>창제</a:t>
            </a:r>
            <a:r>
              <a:rPr lang="en-US" altLang="ko-KR" sz="2400" dirty="0">
                <a:effectLst/>
              </a:rPr>
              <a:t>,  </a:t>
            </a:r>
            <a:r>
              <a:rPr lang="ko-KR" altLang="en-US" sz="2400" dirty="0">
                <a:effectLst/>
              </a:rPr>
              <a:t>조선 최고의 성군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ko-KR" altLang="en-US" sz="2400" dirty="0">
                <a:effectLst/>
              </a:rPr>
              <a:t> </a:t>
            </a:r>
            <a:r>
              <a:rPr lang="ko-KR" altLang="en-US" sz="2400" b="1" dirty="0">
                <a:solidFill>
                  <a:srgbClr val="00FF00"/>
                </a:solidFill>
                <a:effectLst/>
              </a:rPr>
              <a:t>이순신</a:t>
            </a:r>
            <a:r>
              <a:rPr lang="en-US" altLang="ko-KR" sz="2400" dirty="0">
                <a:effectLst/>
              </a:rPr>
              <a:t>: </a:t>
            </a:r>
            <a:r>
              <a:rPr lang="ko-KR" altLang="en-US" sz="2400" dirty="0">
                <a:effectLst/>
              </a:rPr>
              <a:t>임진왜란에서 거북선으로 큰 활약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ko-KR" altLang="en-US" sz="2400" b="1" dirty="0">
                <a:effectLst/>
              </a:rPr>
              <a:t> </a:t>
            </a:r>
            <a:r>
              <a:rPr lang="ko-KR" altLang="en-US" sz="2400" b="1" dirty="0">
                <a:solidFill>
                  <a:srgbClr val="00FF00"/>
                </a:solidFill>
                <a:effectLst/>
              </a:rPr>
              <a:t>임진왜란</a:t>
            </a:r>
            <a:r>
              <a:rPr lang="en-US" altLang="ko-KR" sz="2400" dirty="0">
                <a:effectLst/>
              </a:rPr>
              <a:t>: 1592</a:t>
            </a:r>
            <a:r>
              <a:rPr lang="ko-KR" altLang="en-US" sz="2400" dirty="0">
                <a:effectLst/>
              </a:rPr>
              <a:t>년 일본의 침략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ko-KR" altLang="en-US" sz="2400" b="1" dirty="0">
                <a:effectLst/>
              </a:rPr>
              <a:t> </a:t>
            </a:r>
            <a:r>
              <a:rPr lang="ko-KR" altLang="en-US" sz="2400" b="1" dirty="0">
                <a:solidFill>
                  <a:srgbClr val="00FF00"/>
                </a:solidFill>
                <a:effectLst/>
              </a:rPr>
              <a:t>병자호란</a:t>
            </a:r>
            <a:r>
              <a:rPr lang="en-US" altLang="ko-KR" sz="2400" dirty="0">
                <a:effectLst/>
              </a:rPr>
              <a:t>: 1636</a:t>
            </a:r>
            <a:r>
              <a:rPr lang="ko-KR" altLang="en-US" sz="2400" dirty="0">
                <a:effectLst/>
              </a:rPr>
              <a:t>년 청나라</a:t>
            </a:r>
            <a:r>
              <a:rPr lang="en-US" altLang="ko-KR" sz="2400" dirty="0">
                <a:effectLst/>
              </a:rPr>
              <a:t>(</a:t>
            </a:r>
            <a:r>
              <a:rPr lang="ko-KR" altLang="en-US" sz="2400" dirty="0">
                <a:effectLst/>
              </a:rPr>
              <a:t>중국</a:t>
            </a:r>
            <a:r>
              <a:rPr lang="en-US" altLang="ko-KR" sz="2400" dirty="0">
                <a:effectLst/>
              </a:rPr>
              <a:t>)</a:t>
            </a:r>
            <a:r>
              <a:rPr lang="ko-KR" altLang="en-US" sz="2400" dirty="0">
                <a:effectLst/>
              </a:rPr>
              <a:t>의 침략</a:t>
            </a:r>
          </a:p>
          <a:p>
            <a:endParaRPr lang="en-US" sz="2800" dirty="0"/>
          </a:p>
        </p:txBody>
      </p:sp>
      <p:pic>
        <p:nvPicPr>
          <p:cNvPr id="5" name="Picture 2" descr="Related image">
            <a:extLst>
              <a:ext uri="{FF2B5EF4-FFF2-40B4-BE49-F238E27FC236}">
                <a16:creationId xmlns:a16="http://schemas.microsoft.com/office/drawing/2014/main" id="{B11D5DA6-2E24-4E62-AF25-4971063F2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1360" y="76200"/>
            <a:ext cx="2978727" cy="297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mage result for ì´ìì ">
            <a:extLst>
              <a:ext uri="{FF2B5EF4-FFF2-40B4-BE49-F238E27FC236}">
                <a16:creationId xmlns:a16="http://schemas.microsoft.com/office/drawing/2014/main" id="{AEB0D7E0-CD02-47DD-90EC-D46951334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891" y="3563969"/>
            <a:ext cx="2086978" cy="2873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elated image">
            <a:extLst>
              <a:ext uri="{FF2B5EF4-FFF2-40B4-BE49-F238E27FC236}">
                <a16:creationId xmlns:a16="http://schemas.microsoft.com/office/drawing/2014/main" id="{23F67331-459F-43EC-A93C-5A3CC5EEE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0769" y="3563969"/>
            <a:ext cx="3239910" cy="1898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A0318AE-C6CA-41EB-AB32-5FABEEAA610B}"/>
              </a:ext>
            </a:extLst>
          </p:cNvPr>
          <p:cNvSpPr txBox="1"/>
          <p:nvPr/>
        </p:nvSpPr>
        <p:spPr>
          <a:xfrm>
            <a:off x="7479516" y="3102304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태조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61ADC2-DD0B-4CBE-971C-CA1A07F7C081}"/>
              </a:ext>
            </a:extLst>
          </p:cNvPr>
          <p:cNvSpPr txBox="1"/>
          <p:nvPr/>
        </p:nvSpPr>
        <p:spPr>
          <a:xfrm>
            <a:off x="10128860" y="3063198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세종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797FD6-A615-4574-BA49-837F77978872}"/>
              </a:ext>
            </a:extLst>
          </p:cNvPr>
          <p:cNvSpPr txBox="1"/>
          <p:nvPr/>
        </p:nvSpPr>
        <p:spPr>
          <a:xfrm>
            <a:off x="7167382" y="6460912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이순신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71045B-CF45-4991-9A22-B920976867B4}"/>
              </a:ext>
            </a:extLst>
          </p:cNvPr>
          <p:cNvSpPr txBox="1"/>
          <p:nvPr/>
        </p:nvSpPr>
        <p:spPr>
          <a:xfrm>
            <a:off x="10124199" y="5509417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거북선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727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002DD-7A6E-4A0C-B8B7-9B37B85FA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124690"/>
            <a:ext cx="5957454" cy="1371600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조선시대 왕순서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88874E3-5B56-4BC0-B586-E734B418E2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3936499"/>
              </p:ext>
            </p:extLst>
          </p:nvPr>
        </p:nvGraphicFramePr>
        <p:xfrm>
          <a:off x="798286" y="1677612"/>
          <a:ext cx="10798628" cy="4607074"/>
        </p:xfrm>
        <a:graphic>
          <a:graphicData uri="http://schemas.openxmlformats.org/drawingml/2006/table">
            <a:tbl>
              <a:tblPr firstRow="1" firstCol="1" bandRow="1"/>
              <a:tblGrid>
                <a:gridCol w="1198215">
                  <a:extLst>
                    <a:ext uri="{9D8B030D-6E8A-4147-A177-3AD203B41FA5}">
                      <a16:colId xmlns:a16="http://schemas.microsoft.com/office/drawing/2014/main" val="3599617837"/>
                    </a:ext>
                  </a:extLst>
                </a:gridCol>
                <a:gridCol w="1199195">
                  <a:extLst>
                    <a:ext uri="{9D8B030D-6E8A-4147-A177-3AD203B41FA5}">
                      <a16:colId xmlns:a16="http://schemas.microsoft.com/office/drawing/2014/main" val="2625916755"/>
                    </a:ext>
                  </a:extLst>
                </a:gridCol>
                <a:gridCol w="1200174">
                  <a:extLst>
                    <a:ext uri="{9D8B030D-6E8A-4147-A177-3AD203B41FA5}">
                      <a16:colId xmlns:a16="http://schemas.microsoft.com/office/drawing/2014/main" val="862586956"/>
                    </a:ext>
                  </a:extLst>
                </a:gridCol>
                <a:gridCol w="1200174">
                  <a:extLst>
                    <a:ext uri="{9D8B030D-6E8A-4147-A177-3AD203B41FA5}">
                      <a16:colId xmlns:a16="http://schemas.microsoft.com/office/drawing/2014/main" val="4083275658"/>
                    </a:ext>
                  </a:extLst>
                </a:gridCol>
                <a:gridCol w="1200174">
                  <a:extLst>
                    <a:ext uri="{9D8B030D-6E8A-4147-A177-3AD203B41FA5}">
                      <a16:colId xmlns:a16="http://schemas.microsoft.com/office/drawing/2014/main" val="3617938951"/>
                    </a:ext>
                  </a:extLst>
                </a:gridCol>
                <a:gridCol w="1200174">
                  <a:extLst>
                    <a:ext uri="{9D8B030D-6E8A-4147-A177-3AD203B41FA5}">
                      <a16:colId xmlns:a16="http://schemas.microsoft.com/office/drawing/2014/main" val="2091563545"/>
                    </a:ext>
                  </a:extLst>
                </a:gridCol>
                <a:gridCol w="1200174">
                  <a:extLst>
                    <a:ext uri="{9D8B030D-6E8A-4147-A177-3AD203B41FA5}">
                      <a16:colId xmlns:a16="http://schemas.microsoft.com/office/drawing/2014/main" val="4044234239"/>
                    </a:ext>
                  </a:extLst>
                </a:gridCol>
                <a:gridCol w="1200174">
                  <a:extLst>
                    <a:ext uri="{9D8B030D-6E8A-4147-A177-3AD203B41FA5}">
                      <a16:colId xmlns:a16="http://schemas.microsoft.com/office/drawing/2014/main" val="521804111"/>
                    </a:ext>
                  </a:extLst>
                </a:gridCol>
                <a:gridCol w="1200174">
                  <a:extLst>
                    <a:ext uri="{9D8B030D-6E8A-4147-A177-3AD203B41FA5}">
                      <a16:colId xmlns:a16="http://schemas.microsoft.com/office/drawing/2014/main" val="2032620855"/>
                    </a:ext>
                  </a:extLst>
                </a:gridCol>
              </a:tblGrid>
              <a:tr h="7473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대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대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대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대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대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ko-KR" sz="2000" b="1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대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ko-KR" sz="2000" b="1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대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ko-KR" sz="2000" b="1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대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ko-KR" sz="2000" b="1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대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0820283"/>
                  </a:ext>
                </a:extLst>
              </a:tr>
              <a:tr h="7781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태조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정종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태종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세종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문종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단종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세조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예종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성종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372409"/>
                  </a:ext>
                </a:extLst>
              </a:tr>
              <a:tr h="7781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ko-KR" sz="2000" b="1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대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ko-KR" sz="2000" b="1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대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대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13</a:t>
                      </a: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대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대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대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16</a:t>
                      </a:r>
                      <a:r>
                        <a:rPr lang="ko-KR" sz="2000" b="1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대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17</a:t>
                      </a:r>
                      <a:r>
                        <a:rPr lang="ko-KR" sz="2000" b="1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대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lang="ko-KR" sz="2000" b="1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대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8039223"/>
                  </a:ext>
                </a:extLst>
              </a:tr>
              <a:tr h="7473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연산군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중종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인종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명종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선조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광해군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인조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효종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현종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6841963"/>
                  </a:ext>
                </a:extLst>
              </a:tr>
              <a:tr h="7781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ko-KR" sz="2000" b="1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대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ko-KR" sz="2000" b="1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대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21</a:t>
                      </a:r>
                      <a:r>
                        <a:rPr lang="ko-KR" sz="2000" b="1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대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22</a:t>
                      </a:r>
                      <a:r>
                        <a:rPr lang="ko-KR" sz="2000" b="1" dirty="0">
                          <a:solidFill>
                            <a:srgbClr val="FF0000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대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23</a:t>
                      </a: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대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24</a:t>
                      </a: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대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25</a:t>
                      </a: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대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26</a:t>
                      </a: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대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27</a:t>
                      </a: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대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353083"/>
                  </a:ext>
                </a:extLst>
              </a:tr>
              <a:tr h="7781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숙종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경종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영조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정조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순조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헌종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철종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고종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순종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4236829"/>
                  </a:ext>
                </a:extLst>
              </a:tr>
            </a:tbl>
          </a:graphicData>
        </a:graphic>
      </p:graphicFrame>
      <p:sp>
        <p:nvSpPr>
          <p:cNvPr id="12" name="Oval 11">
            <a:extLst>
              <a:ext uri="{FF2B5EF4-FFF2-40B4-BE49-F238E27FC236}">
                <a16:creationId xmlns:a16="http://schemas.microsoft.com/office/drawing/2014/main" id="{76EB9965-5E50-4CE4-A0A7-3A97E35E4A81}"/>
              </a:ext>
            </a:extLst>
          </p:cNvPr>
          <p:cNvSpPr/>
          <p:nvPr/>
        </p:nvSpPr>
        <p:spPr>
          <a:xfrm>
            <a:off x="4470400" y="5529943"/>
            <a:ext cx="1103086" cy="7547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675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184D2-88BD-4AF9-A88E-226C8D5E1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91491" y="-138544"/>
            <a:ext cx="4391892" cy="1205346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정조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6DEE19-C645-4925-9A17-E222E94E0B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1274619"/>
            <a:ext cx="7648552" cy="3837708"/>
          </a:xfrm>
        </p:spPr>
        <p:txBody>
          <a:bodyPr>
            <a:noAutofit/>
          </a:bodyPr>
          <a:lstStyle/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ko-KR" altLang="en-US" sz="4000" dirty="0">
                <a:effectLst/>
              </a:rPr>
              <a:t>조선의 </a:t>
            </a:r>
            <a:r>
              <a:rPr lang="en-US" altLang="ko-KR" sz="4000" dirty="0">
                <a:effectLst/>
              </a:rPr>
              <a:t>22</a:t>
            </a:r>
            <a:r>
              <a:rPr lang="ko-KR" altLang="en-US" sz="4000" dirty="0">
                <a:effectLst/>
              </a:rPr>
              <a:t>대 왕</a:t>
            </a:r>
            <a:endParaRPr lang="en-US" altLang="ko-KR" sz="4000" dirty="0">
              <a:effectLst/>
            </a:endParaRP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ko-KR" altLang="en-US" sz="4000" dirty="0">
                <a:effectLst/>
              </a:rPr>
              <a:t>조선 초기 세종대왕과 더불어 </a:t>
            </a:r>
            <a:endParaRPr lang="en-US" altLang="ko-KR" sz="4000" dirty="0">
              <a:effectLst/>
            </a:endParaRPr>
          </a:p>
          <a:p>
            <a:pPr algn="l"/>
            <a:r>
              <a:rPr lang="en-US" altLang="ko-KR" sz="4000" dirty="0">
                <a:effectLst/>
              </a:rPr>
              <a:t>    </a:t>
            </a:r>
            <a:r>
              <a:rPr lang="ko-KR" altLang="en-US" sz="4000" b="1" dirty="0">
                <a:solidFill>
                  <a:srgbClr val="00FF00"/>
                </a:solidFill>
                <a:effectLst/>
              </a:rPr>
              <a:t>조선 후기 최고의 성군</a:t>
            </a:r>
            <a:endParaRPr lang="en-US" altLang="ko-KR" sz="4000" b="1" dirty="0">
              <a:solidFill>
                <a:srgbClr val="00FF00"/>
              </a:solidFill>
              <a:effectLst/>
            </a:endParaRP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en-US" altLang="ko-KR" sz="4000" dirty="0">
                <a:effectLst/>
              </a:rPr>
              <a:t>“</a:t>
            </a:r>
            <a:r>
              <a:rPr lang="ko-KR" altLang="en-US" sz="4000" dirty="0">
                <a:effectLst/>
              </a:rPr>
              <a:t>백성의 억울함이 없도록 하는 일이 곧 나라가 할 일이다”</a:t>
            </a:r>
            <a:endParaRPr lang="en-US" sz="4000" dirty="0"/>
          </a:p>
        </p:txBody>
      </p:sp>
      <p:pic>
        <p:nvPicPr>
          <p:cNvPr id="5" name="Picture 2" descr="Related image">
            <a:extLst>
              <a:ext uri="{FF2B5EF4-FFF2-40B4-BE49-F238E27FC236}">
                <a16:creationId xmlns:a16="http://schemas.microsoft.com/office/drawing/2014/main" id="{390F1730-2310-4E26-AC07-0032A4523F3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2024" y="464129"/>
            <a:ext cx="3670611" cy="5512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23DF685-7BB7-4463-BE5D-B6468E0A0D44}"/>
              </a:ext>
            </a:extLst>
          </p:cNvPr>
          <p:cNvSpPr txBox="1"/>
          <p:nvPr/>
        </p:nvSpPr>
        <p:spPr>
          <a:xfrm>
            <a:off x="9417401" y="6150114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>
                <a:solidFill>
                  <a:srgbClr val="FF0000"/>
                </a:solidFill>
              </a:rPr>
              <a:t>정조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312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CDE68-F66C-4BB1-9693-A1155C14E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35526" y="-360217"/>
            <a:ext cx="2937162" cy="1427018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정약용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1821E5-8281-4067-9079-538EA9AA46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-1" y="1662544"/>
            <a:ext cx="6345383" cy="4128655"/>
          </a:xfrm>
        </p:spPr>
        <p:txBody>
          <a:bodyPr>
            <a:no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ko-KR" altLang="en-US" sz="2800" dirty="0">
                <a:effectLst/>
              </a:rPr>
              <a:t>  </a:t>
            </a:r>
            <a:r>
              <a:rPr lang="ko-KR" altLang="en-US" sz="4000" dirty="0">
                <a:effectLst/>
              </a:rPr>
              <a:t>조선 최고의 실학자</a:t>
            </a:r>
            <a:endParaRPr lang="en-US" altLang="ko-KR" sz="4000" dirty="0">
              <a:effectLst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ko-KR" altLang="en-US" sz="4000" dirty="0">
                <a:effectLst/>
              </a:rPr>
              <a:t> </a:t>
            </a:r>
            <a:r>
              <a:rPr lang="ko-KR" altLang="en-US" sz="4000" dirty="0">
                <a:solidFill>
                  <a:srgbClr val="00FF00"/>
                </a:solidFill>
                <a:effectLst/>
              </a:rPr>
              <a:t>수원화성의 설계</a:t>
            </a:r>
            <a:r>
              <a:rPr lang="ko-KR" altLang="en-US" sz="4000" dirty="0">
                <a:effectLst/>
              </a:rPr>
              <a:t>를 담당 </a:t>
            </a:r>
            <a:r>
              <a:rPr lang="en-US" altLang="ko-KR" sz="4000" dirty="0">
                <a:effectLst/>
              </a:rPr>
              <a:t> 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ko-KR" altLang="en-US" sz="4000" dirty="0">
                <a:effectLst/>
              </a:rPr>
              <a:t> </a:t>
            </a:r>
            <a:r>
              <a:rPr lang="ko-KR" altLang="en-US" sz="4000" dirty="0">
                <a:solidFill>
                  <a:srgbClr val="00FF00"/>
                </a:solidFill>
                <a:effectLst/>
              </a:rPr>
              <a:t>거중기</a:t>
            </a:r>
            <a:r>
              <a:rPr lang="en-US" altLang="ko-KR" sz="4000" dirty="0">
                <a:effectLst/>
              </a:rPr>
              <a:t>(</a:t>
            </a:r>
            <a:r>
              <a:rPr lang="ko-KR" altLang="en-US" sz="4000" dirty="0">
                <a:effectLst/>
              </a:rPr>
              <a:t>서양의 크레인과 비슷한 도구</a:t>
            </a:r>
            <a:r>
              <a:rPr lang="en-US" altLang="ko-KR" sz="4000" dirty="0">
                <a:effectLst/>
              </a:rPr>
              <a:t>)</a:t>
            </a:r>
            <a:r>
              <a:rPr lang="ko-KR" altLang="en-US" sz="4000" dirty="0">
                <a:effectLst/>
              </a:rPr>
              <a:t>를 만듦 </a:t>
            </a:r>
            <a:r>
              <a:rPr lang="en-US" altLang="ko-KR" sz="4000" dirty="0">
                <a:effectLst/>
              </a:rPr>
              <a:t> </a:t>
            </a:r>
          </a:p>
        </p:txBody>
      </p:sp>
      <p:pic>
        <p:nvPicPr>
          <p:cNvPr id="5" name="Content Placeholder 10" descr="https://upload.wikimedia.org/wikipedia/commons/thumb/8/83/Jeong_Yak-yong.jpg/800px-Jeong_Yak-yong.jpg">
            <a:extLst>
              <a:ext uri="{FF2B5EF4-FFF2-40B4-BE49-F238E27FC236}">
                <a16:creationId xmlns:a16="http://schemas.microsoft.com/office/drawing/2014/main" id="{000BBB19-F2D6-418F-9230-463FECC8251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999" y="710727"/>
            <a:ext cx="3098799" cy="521788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8A47A8-C485-47D6-9849-1E6EEC9E86B8}"/>
              </a:ext>
            </a:extLst>
          </p:cNvPr>
          <p:cNvSpPr txBox="1"/>
          <p:nvPr/>
        </p:nvSpPr>
        <p:spPr>
          <a:xfrm>
            <a:off x="8212683" y="6008126"/>
            <a:ext cx="19948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solidFill>
                  <a:srgbClr val="FF0000"/>
                </a:solidFill>
              </a:rPr>
              <a:t>정약용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384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C68BE-C470-4842-B7B7-EBFDBA6ED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58982" y="63856"/>
            <a:ext cx="13050982" cy="1357745"/>
          </a:xfrm>
        </p:spPr>
        <p:txBody>
          <a:bodyPr>
            <a:normAutofit fontScale="90000"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수원화성</a:t>
            </a:r>
            <a:b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en-US" altLang="ko-KR" sz="4000" dirty="0">
                <a:solidFill>
                  <a:srgbClr val="00FF00"/>
                </a:solidFill>
              </a:rPr>
              <a:t>(1997</a:t>
            </a:r>
            <a:r>
              <a:rPr lang="ko-KR" altLang="en-US" sz="4000" dirty="0">
                <a:solidFill>
                  <a:srgbClr val="00FF00"/>
                </a:solidFill>
              </a:rPr>
              <a:t>년 유네스코 세계문화유산</a:t>
            </a:r>
            <a:r>
              <a:rPr lang="en-US" altLang="ko-KR" sz="4000" dirty="0">
                <a:solidFill>
                  <a:srgbClr val="00FF00"/>
                </a:solidFill>
              </a:rPr>
              <a:t>)</a:t>
            </a:r>
            <a:endParaRPr lang="en-US" sz="4000" dirty="0">
              <a:solidFill>
                <a:srgbClr val="00FF00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55272F9-AB6F-43AD-B740-25DAF7233FB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215211"/>
            <a:ext cx="2604655" cy="19201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32179BF-5ED1-4B12-9280-3F758B7D359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604655" y="2135972"/>
            <a:ext cx="6564888" cy="47220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E665E0-C21E-4EC1-A523-EF604662E622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9169543" y="2949761"/>
            <a:ext cx="3022457" cy="2451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8478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1110</TotalTime>
  <Words>339</Words>
  <Application>Microsoft Office PowerPoint</Application>
  <PresentationFormat>Widescreen</PresentationFormat>
  <Paragraphs>102</Paragraphs>
  <Slides>12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Malgun Gothic</vt:lpstr>
      <vt:lpstr>Malgun Gothic</vt:lpstr>
      <vt:lpstr>Arial</vt:lpstr>
      <vt:lpstr>Bookman Old Style</vt:lpstr>
      <vt:lpstr>Calibri</vt:lpstr>
      <vt:lpstr>Rockwell</vt:lpstr>
      <vt:lpstr>Times New Roman</vt:lpstr>
      <vt:lpstr>Wingdings</vt:lpstr>
      <vt:lpstr>Damask</vt:lpstr>
      <vt:lpstr>정 조</vt:lpstr>
      <vt:lpstr>한국사 연표</vt:lpstr>
      <vt:lpstr>고조선과 삼국시대 </vt:lpstr>
      <vt:lpstr>PowerPoint Presentation</vt:lpstr>
      <vt:lpstr>조선</vt:lpstr>
      <vt:lpstr>조선시대 왕순서</vt:lpstr>
      <vt:lpstr>정조</vt:lpstr>
      <vt:lpstr>정약용</vt:lpstr>
      <vt:lpstr>수원화성 (1997년 유네스코 세계문화유산)</vt:lpstr>
      <vt:lpstr>   수원화성 (동영상)</vt:lpstr>
      <vt:lpstr>배다리</vt:lpstr>
      <vt:lpstr>화성행궁 원행을묘정리의궤(동영상)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Lee, Jung Jae</dc:creator>
  <cp:lastModifiedBy>Owner</cp:lastModifiedBy>
  <cp:revision>177</cp:revision>
  <dcterms:created xsi:type="dcterms:W3CDTF">2018-04-11T21:37:25Z</dcterms:created>
  <dcterms:modified xsi:type="dcterms:W3CDTF">2018-06-11T00:47:33Z</dcterms:modified>
</cp:coreProperties>
</file>